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6858000" cy="9144000"/>
  <p:embeddedFontLst>
    <p:embeddedFont>
      <p:font typeface="Gill Sans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hVFN/5eIu2vRF64xuhKOlPXGWG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illSans-bold.fntdata"/><Relationship Id="rId16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463c6572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1e463c6572a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47f59ac532_0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247f59ac53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We are </a:t>
            </a:r>
            <a:r>
              <a:rPr lang="en-US"/>
              <a:t>the</a:t>
            </a:r>
            <a:r>
              <a:rPr lang="en-US"/>
              <a:t> DNL consulting Firm, and we would like to showcase the project we have undertook on </a:t>
            </a:r>
            <a:r>
              <a:rPr lang="en-US"/>
              <a:t>behalf</a:t>
            </a:r>
            <a:r>
              <a:rPr lang="en-US"/>
              <a:t> of World Travel Insurnases , in order to develop a Classification model that will skyrocket the insurance company’s revenue.</a:t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3" name="Google Shape;11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47f59ac532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247f59ac53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47f59ac532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247f59ac53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47f59ac532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247f59ac53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47f59ac532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247f59ac53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463c6572a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1e463c6572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TN = means that we </a:t>
            </a:r>
            <a:r>
              <a:rPr lang="en-US"/>
              <a:t>don't</a:t>
            </a:r>
            <a:r>
              <a:rPr lang="en-US"/>
              <a:t> spend money on people that may be liabilities (που δεν πρέπει να ασφαλιστούν γιατί μπορεί να φέρουν ζημιά)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FP = means that our makes very few mistakes, on granting insurance on those that constitute </a:t>
            </a:r>
            <a:r>
              <a:rPr lang="en-US"/>
              <a:t>liabilities</a:t>
            </a:r>
            <a:r>
              <a:rPr lang="en-US"/>
              <a:t>. Than mean with this model very few money goes to waste.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47f59ac532_0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g247f59ac53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subTitle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7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5"/>
          <p:cNvSpPr txBox="1"/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925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78" name="Google Shape;78;p15"/>
          <p:cNvSpPr txBox="1"/>
          <p:nvPr>
            <p:ph idx="2" type="body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9" name="Google Shape;79;p15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1" type="ftr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5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6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6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7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7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8"/>
          <p:cNvSpPr txBox="1"/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/>
          <p:nvPr>
            <p:ph idx="2" type="pic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27" name="Google Shape;27;p8"/>
          <p:cNvSpPr txBox="1"/>
          <p:nvPr>
            <p:ph idx="1" type="body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8" name="Google Shape;28;p8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11" type="ftr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8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9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subTitle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0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2" type="body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1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" type="body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rgbClr val="6B889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12"/>
          <p:cNvSpPr txBox="1"/>
          <p:nvPr>
            <p:ph idx="2" type="body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3" type="body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4" type="body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rgbClr val="6B889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2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12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" name="Google Shape;10;p5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2" name="Google Shape;22;p4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hyperlink" Target="https://www.kaggle.com/datasets/tejashvi14/travel-insurance-prediction-data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g1e463c6572a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9198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1e463c6572a_1_0"/>
          <p:cNvSpPr txBox="1"/>
          <p:nvPr>
            <p:ph type="ctrTitle"/>
          </p:nvPr>
        </p:nvSpPr>
        <p:spPr>
          <a:xfrm>
            <a:off x="1600200" y="859536"/>
            <a:ext cx="8991600" cy="16458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Gill Sans"/>
              <a:buNone/>
            </a:pPr>
            <a:r>
              <a:rPr lang="en-US"/>
              <a:t>From Data to Dollars: Unleashing the Power of Travel Insurance Predictive Analytics</a:t>
            </a:r>
            <a:endParaRPr/>
          </a:p>
        </p:txBody>
      </p:sp>
      <p:sp>
        <p:nvSpPr>
          <p:cNvPr id="100" name="Google Shape;100;g1e463c6572a_1_0"/>
          <p:cNvSpPr txBox="1"/>
          <p:nvPr>
            <p:ph idx="1" type="subTitle"/>
          </p:nvPr>
        </p:nvSpPr>
        <p:spPr>
          <a:xfrm>
            <a:off x="6096000" y="5598458"/>
            <a:ext cx="5987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Classification Model classifying possible customers for Travel Insurance</a:t>
            </a:r>
            <a:endParaRPr/>
          </a:p>
        </p:txBody>
      </p:sp>
      <p:pic>
        <p:nvPicPr>
          <p:cNvPr id="101" name="Google Shape;101;g1e463c6572a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50" y="5434613"/>
            <a:ext cx="1991300" cy="14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ank you / Obrigada – LUCIANA PAQUET | Translator / Tradutora" id="189" name="Google Shape;189;g247f59ac532_0_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1500" y="716338"/>
            <a:ext cx="8228154" cy="4638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g247f59ac532_0_63"/>
          <p:cNvSpPr/>
          <p:nvPr>
            <p:ph idx="12" type="sldNum"/>
          </p:nvPr>
        </p:nvSpPr>
        <p:spPr>
          <a:xfrm>
            <a:off x="11735797" y="6320845"/>
            <a:ext cx="365700" cy="36570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1" name="Google Shape;191;g247f59ac532_0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75" y="5355025"/>
            <a:ext cx="1991300" cy="14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/>
          <p:nvPr>
            <p:ph idx="12" type="sldNum"/>
          </p:nvPr>
        </p:nvSpPr>
        <p:spPr>
          <a:xfrm>
            <a:off x="11765697" y="6320845"/>
            <a:ext cx="365700" cy="36570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7" name="Google Shape;107;p2"/>
          <p:cNvPicPr preferRelativeResize="0"/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30300" y="0"/>
            <a:ext cx="12131400" cy="68580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</p:pic>
      <p:sp>
        <p:nvSpPr>
          <p:cNvPr id="108" name="Google Shape;108;p2"/>
          <p:cNvSpPr txBox="1"/>
          <p:nvPr/>
        </p:nvSpPr>
        <p:spPr>
          <a:xfrm>
            <a:off x="470650" y="3301875"/>
            <a:ext cx="4602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AutoNum type="arabicPeriod"/>
            </a:pPr>
            <a:r>
              <a:rPr b="0" i="0" lang="en-US" sz="3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Who are we?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AutoNum type="arabicPeriod"/>
            </a:pPr>
            <a:r>
              <a:rPr b="0" i="0" lang="en-US" sz="3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Goal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AutoNum type="arabicPeriod"/>
            </a:pPr>
            <a:r>
              <a:rPr b="0" i="0" lang="en-US" sz="3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Analysis </a:t>
            </a:r>
            <a:endParaRPr sz="32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AutoNum type="arabicPeriod"/>
            </a:pPr>
            <a:r>
              <a:rPr lang="en-US" sz="3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Predictive system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AutoNum type="arabicPeriod"/>
            </a:pPr>
            <a:r>
              <a:rPr lang="en-US" sz="3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Conclusion</a:t>
            </a:r>
            <a:endParaRPr b="0" i="0" sz="32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9" name="Google Shape;109;p2"/>
          <p:cNvSpPr txBox="1"/>
          <p:nvPr>
            <p:ph type="title"/>
          </p:nvPr>
        </p:nvSpPr>
        <p:spPr>
          <a:xfrm>
            <a:off x="7061423" y="257028"/>
            <a:ext cx="4494900" cy="1134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</a:pPr>
            <a:r>
              <a:rPr lang="en-US"/>
              <a:t>AGENDA</a:t>
            </a:r>
            <a:br>
              <a:rPr lang="en-US"/>
            </a:br>
            <a:r>
              <a:rPr lang="en-US"/>
              <a:t>TOPICS</a:t>
            </a:r>
            <a:endParaRPr/>
          </a:p>
        </p:txBody>
      </p:sp>
      <p:pic>
        <p:nvPicPr>
          <p:cNvPr id="110" name="Google Shape;110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75" y="5776225"/>
            <a:ext cx="1596175" cy="97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/>
          <p:nvPr>
            <p:ph idx="12" type="sldNum"/>
          </p:nvPr>
        </p:nvSpPr>
        <p:spPr>
          <a:xfrm>
            <a:off x="11745747" y="6320845"/>
            <a:ext cx="365700" cy="36570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6" name="Google Shape;116;p3"/>
          <p:cNvPicPr preferRelativeResize="0"/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0" y="-297225"/>
            <a:ext cx="12192001" cy="715522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"/>
          <p:cNvSpPr txBox="1"/>
          <p:nvPr>
            <p:ph type="title"/>
          </p:nvPr>
        </p:nvSpPr>
        <p:spPr>
          <a:xfrm>
            <a:off x="2614386" y="736093"/>
            <a:ext cx="7729800" cy="11886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1. Who we are?</a:t>
            </a:r>
            <a:endParaRPr/>
          </a:p>
        </p:txBody>
      </p:sp>
      <p:sp>
        <p:nvSpPr>
          <p:cNvPr id="118" name="Google Shape;118;p3"/>
          <p:cNvSpPr txBox="1"/>
          <p:nvPr>
            <p:ph idx="1" type="body"/>
          </p:nvPr>
        </p:nvSpPr>
        <p:spPr>
          <a:xfrm>
            <a:off x="853175" y="3078050"/>
            <a:ext cx="4484400" cy="1886700"/>
          </a:xfrm>
          <a:prstGeom prst="rect">
            <a:avLst/>
          </a:prstGeom>
          <a:solidFill>
            <a:srgbClr val="F2F2F2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/>
              <a:t>DNL Consulting Co.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solidFill>
                  <a:schemeClr val="dk1"/>
                </a:solidFill>
              </a:rPr>
              <a:t>Dimitrios Thymioudis, Data Scientist</a:t>
            </a:r>
            <a:endParaRPr sz="2000">
              <a:solidFill>
                <a:schemeClr val="dk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solidFill>
                  <a:schemeClr val="dk1"/>
                </a:solidFill>
              </a:rPr>
              <a:t>Nikolaos Christoforou, Data Scientist</a:t>
            </a:r>
            <a:endParaRPr sz="2000">
              <a:solidFill>
                <a:schemeClr val="dk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solidFill>
                  <a:schemeClr val="dk1"/>
                </a:solidFill>
              </a:rPr>
              <a:t>Leonidas Bourikas, Data Scientist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19" name="Google Shape;11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00" y="5371075"/>
            <a:ext cx="1991300" cy="14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47f59ac532_0_6"/>
          <p:cNvSpPr txBox="1"/>
          <p:nvPr>
            <p:ph type="title"/>
          </p:nvPr>
        </p:nvSpPr>
        <p:spPr>
          <a:xfrm>
            <a:off x="2231136" y="964692"/>
            <a:ext cx="7729800" cy="11886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2. Goal</a:t>
            </a:r>
            <a:endParaRPr/>
          </a:p>
        </p:txBody>
      </p:sp>
      <p:sp>
        <p:nvSpPr>
          <p:cNvPr id="125" name="Google Shape;125;g247f59ac532_0_6"/>
          <p:cNvSpPr txBox="1"/>
          <p:nvPr>
            <p:ph idx="1" type="body"/>
          </p:nvPr>
        </p:nvSpPr>
        <p:spPr>
          <a:xfrm>
            <a:off x="4804975" y="4748548"/>
            <a:ext cx="6980100" cy="15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DNL Consulting Co.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Prediction of the customers interested to buy the new travel insurance package.</a:t>
            </a:r>
            <a:endParaRPr/>
          </a:p>
        </p:txBody>
      </p:sp>
      <p:sp>
        <p:nvSpPr>
          <p:cNvPr id="126" name="Google Shape;126;g247f59ac532_0_6"/>
          <p:cNvSpPr txBox="1"/>
          <p:nvPr>
            <p:ph idx="1" type="body"/>
          </p:nvPr>
        </p:nvSpPr>
        <p:spPr>
          <a:xfrm>
            <a:off x="4804975" y="2774500"/>
            <a:ext cx="6049500" cy="17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World Travel Insurances,</a:t>
            </a:r>
            <a:r>
              <a:rPr b="1" lang="en-US"/>
              <a:t> Ltd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 Tour &amp; Travels Company offering a new travel insurance package to their customers. They want us to identify which customers would be interested in purchasing the package based on their database history.</a:t>
            </a:r>
            <a:endParaRPr/>
          </a:p>
        </p:txBody>
      </p:sp>
      <p:sp>
        <p:nvSpPr>
          <p:cNvPr id="127" name="Google Shape;127;g247f59ac532_0_6"/>
          <p:cNvSpPr/>
          <p:nvPr>
            <p:ph idx="12" type="sldNum"/>
          </p:nvPr>
        </p:nvSpPr>
        <p:spPr>
          <a:xfrm>
            <a:off x="11715847" y="6320845"/>
            <a:ext cx="365700" cy="36570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8" name="Google Shape;128;g247f59ac532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0175" y="2616600"/>
            <a:ext cx="1405175" cy="135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247f59ac532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5325" y="4748550"/>
            <a:ext cx="1991300" cy="141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247f59ac532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00" y="5390800"/>
            <a:ext cx="1991300" cy="14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g247f59ac532_0_18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25" y="0"/>
            <a:ext cx="12192026" cy="6857999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5400000" dist="295275">
              <a:srgbClr val="000000">
                <a:alpha val="60000"/>
              </a:srgbClr>
            </a:outerShdw>
          </a:effectLst>
        </p:spPr>
      </p:pic>
      <p:sp>
        <p:nvSpPr>
          <p:cNvPr id="136" name="Google Shape;136;g247f59ac532_0_18"/>
          <p:cNvSpPr txBox="1"/>
          <p:nvPr>
            <p:ph type="title"/>
          </p:nvPr>
        </p:nvSpPr>
        <p:spPr>
          <a:xfrm>
            <a:off x="2231136" y="964692"/>
            <a:ext cx="7729800" cy="11886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>
                <a:solidFill>
                  <a:schemeClr val="dk1"/>
                </a:solidFill>
              </a:rPr>
              <a:t>3. Analysis (1/3) - Data Source</a:t>
            </a:r>
            <a:endParaRPr/>
          </a:p>
        </p:txBody>
      </p:sp>
      <p:sp>
        <p:nvSpPr>
          <p:cNvPr id="137" name="Google Shape;137;g247f59ac532_0_18"/>
          <p:cNvSpPr txBox="1"/>
          <p:nvPr>
            <p:ph idx="1" type="body"/>
          </p:nvPr>
        </p:nvSpPr>
        <p:spPr>
          <a:xfrm>
            <a:off x="3463075" y="5223125"/>
            <a:ext cx="68640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DataSource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/>
              <a:t>Open data from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https://www.kaggle.com/datasets/tejashvi14/travel-insurance-prediction-data</a:t>
            </a:r>
            <a:r>
              <a:rPr lang="en-US"/>
              <a:t> </a:t>
            </a:r>
            <a:endParaRPr/>
          </a:p>
        </p:txBody>
      </p:sp>
      <p:pic>
        <p:nvPicPr>
          <p:cNvPr descr="10 Tips to Get Started with Kaggle" id="138" name="Google Shape;138;g247f59ac532_0_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52025" y="5849731"/>
            <a:ext cx="1343741" cy="75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247f59ac532_0_18"/>
          <p:cNvSpPr/>
          <p:nvPr>
            <p:ph idx="12" type="sldNum"/>
          </p:nvPr>
        </p:nvSpPr>
        <p:spPr>
          <a:xfrm>
            <a:off x="11735797" y="6320845"/>
            <a:ext cx="365700" cy="36570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0" name="Google Shape;140;g247f59ac532_0_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63375" y="3009823"/>
            <a:ext cx="9865324" cy="1568475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5400000" dist="295275">
              <a:srgbClr val="000000">
                <a:alpha val="60000"/>
              </a:srgbClr>
            </a:outerShdw>
          </a:effectLst>
        </p:spPr>
      </p:pic>
      <p:pic>
        <p:nvPicPr>
          <p:cNvPr id="141" name="Google Shape;141;g247f59ac532_0_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050" y="5381275"/>
            <a:ext cx="1991300" cy="14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47f59ac532_0_24"/>
          <p:cNvSpPr txBox="1"/>
          <p:nvPr>
            <p:ph type="title"/>
          </p:nvPr>
        </p:nvSpPr>
        <p:spPr>
          <a:xfrm>
            <a:off x="7216443" y="311125"/>
            <a:ext cx="4448700" cy="19296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>
                <a:solidFill>
                  <a:schemeClr val="dk1"/>
                </a:solidFill>
              </a:rPr>
              <a:t>3. Analysis (2/3) - Feature </a:t>
            </a:r>
            <a:r>
              <a:rPr lang="en-US" sz="3200">
                <a:solidFill>
                  <a:schemeClr val="dk1"/>
                </a:solidFill>
              </a:rPr>
              <a:t>Correlations</a:t>
            </a:r>
            <a:endParaRPr/>
          </a:p>
        </p:txBody>
      </p:sp>
      <p:sp>
        <p:nvSpPr>
          <p:cNvPr id="147" name="Google Shape;147;g247f59ac532_0_24"/>
          <p:cNvSpPr txBox="1"/>
          <p:nvPr>
            <p:ph idx="1" type="body"/>
          </p:nvPr>
        </p:nvSpPr>
        <p:spPr>
          <a:xfrm>
            <a:off x="7013925" y="3897576"/>
            <a:ext cx="4596000" cy="27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Insights: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significant Correlations between the data features.</a:t>
            </a:r>
            <a:endParaRPr/>
          </a:p>
        </p:txBody>
      </p:sp>
      <p:pic>
        <p:nvPicPr>
          <p:cNvPr descr="ΘΕΡΜΟΚΟΙΤΙΔΑ ΕΠΙΧΕΙΡΗΣΕΩΝ ΑΘΗΝΑΣ" id="148" name="Google Shape;148;g247f59ac532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1" y="5434834"/>
            <a:ext cx="2343149" cy="125171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47f59ac532_0_24"/>
          <p:cNvSpPr/>
          <p:nvPr>
            <p:ph idx="12" type="sldNum"/>
          </p:nvPr>
        </p:nvSpPr>
        <p:spPr>
          <a:xfrm>
            <a:off x="11718397" y="6320845"/>
            <a:ext cx="365700" cy="36570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0" name="Google Shape;150;g247f59ac532_0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6652201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47f59ac532_0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00" y="5653775"/>
            <a:ext cx="14607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47f59ac532_0_49"/>
          <p:cNvSpPr txBox="1"/>
          <p:nvPr>
            <p:ph type="title"/>
          </p:nvPr>
        </p:nvSpPr>
        <p:spPr>
          <a:xfrm>
            <a:off x="2231136" y="964692"/>
            <a:ext cx="7729800" cy="11886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3200">
                <a:solidFill>
                  <a:schemeClr val="dk1"/>
                </a:solidFill>
              </a:rPr>
              <a:t>3. Analysis (3/3) - Feature distributions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descr="ΘΕΡΜΟΚΟΙΤΙΔΑ ΕΠΙΧΕΙΡΗΣΕΩΝ ΑΘΗΝΑΣ" id="157" name="Google Shape;157;g247f59ac532_0_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1" y="5434834"/>
            <a:ext cx="2343149" cy="125171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247f59ac532_0_49"/>
          <p:cNvSpPr/>
          <p:nvPr>
            <p:ph idx="12" type="sldNum"/>
          </p:nvPr>
        </p:nvSpPr>
        <p:spPr>
          <a:xfrm>
            <a:off x="11765697" y="6320845"/>
            <a:ext cx="365700" cy="36570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9" name="Google Shape;159;g247f59ac532_0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" y="2217750"/>
            <a:ext cx="8126144" cy="457992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247f59ac532_0_49"/>
          <p:cNvSpPr txBox="1"/>
          <p:nvPr>
            <p:ph idx="1" type="body"/>
          </p:nvPr>
        </p:nvSpPr>
        <p:spPr>
          <a:xfrm>
            <a:off x="8378725" y="3013850"/>
            <a:ext cx="3323400" cy="3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Insights: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Except of Age, Family Members, and Annual Income, the features are [0,1].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Annual Income and Family Members have normalized  distribution.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Most cases are not choosing Travel Insurance (~50%)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g247f59ac532_0_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50" y="71425"/>
            <a:ext cx="1991300" cy="112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e463c6572a_0_10"/>
          <p:cNvSpPr txBox="1"/>
          <p:nvPr>
            <p:ph type="title"/>
          </p:nvPr>
        </p:nvSpPr>
        <p:spPr>
          <a:xfrm>
            <a:off x="195700" y="218349"/>
            <a:ext cx="5835300" cy="6423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rPr lang="en-US" sz="3200">
                <a:solidFill>
                  <a:schemeClr val="dk1"/>
                </a:solidFill>
              </a:rPr>
              <a:t>4</a:t>
            </a:r>
            <a:r>
              <a:rPr lang="en-US" sz="3200">
                <a:solidFill>
                  <a:schemeClr val="dk1"/>
                </a:solidFill>
              </a:rPr>
              <a:t>. Predictive System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67" name="Google Shape;167;g1e463c6572a_0_10"/>
          <p:cNvSpPr/>
          <p:nvPr>
            <p:ph idx="12" type="sldNum"/>
          </p:nvPr>
        </p:nvSpPr>
        <p:spPr>
          <a:xfrm>
            <a:off x="11765697" y="6320845"/>
            <a:ext cx="365700" cy="365700"/>
          </a:xfrm>
          <a:prstGeom prst="ellipse">
            <a:avLst/>
          </a:prstGeom>
          <a:solidFill>
            <a:srgbClr val="1D1D1D">
              <a:alpha val="69410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8" name="Google Shape;168;g1e463c6572a_0_10"/>
          <p:cNvSpPr txBox="1"/>
          <p:nvPr>
            <p:ph idx="1" type="body"/>
          </p:nvPr>
        </p:nvSpPr>
        <p:spPr>
          <a:xfrm>
            <a:off x="302750" y="1591425"/>
            <a:ext cx="6213900" cy="17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 u="sng"/>
              <a:t>Predicted Model</a:t>
            </a:r>
            <a:r>
              <a:rPr lang="en-US" sz="2000" u="sng"/>
              <a:t>:</a:t>
            </a:r>
            <a:endParaRPr sz="2000" u="sng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Supervised</a:t>
            </a:r>
            <a:r>
              <a:rPr lang="en-US"/>
              <a:t> Learning: Random Forest Classification Model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Training with the given data according to a client base </a:t>
            </a:r>
            <a:r>
              <a:rPr lang="en-US"/>
              <a:t>provided by Insurance Company.</a:t>
            </a:r>
            <a:endParaRPr/>
          </a:p>
        </p:txBody>
      </p:sp>
      <p:pic>
        <p:nvPicPr>
          <p:cNvPr id="169" name="Google Shape;169;g1e463c6572a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5750" y="473574"/>
            <a:ext cx="4829950" cy="369182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g1e463c6572a_0_10"/>
          <p:cNvSpPr txBox="1"/>
          <p:nvPr>
            <p:ph idx="1" type="body"/>
          </p:nvPr>
        </p:nvSpPr>
        <p:spPr>
          <a:xfrm>
            <a:off x="6350950" y="4361575"/>
            <a:ext cx="5587200" cy="17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 sz="1600"/>
              <a:t>True </a:t>
            </a:r>
            <a:r>
              <a:rPr b="1" lang="en-US" sz="1600"/>
              <a:t>Positive</a:t>
            </a:r>
            <a:r>
              <a:rPr b="1" lang="en-US" sz="1600"/>
              <a:t>: </a:t>
            </a:r>
            <a:r>
              <a:rPr lang="en-US" sz="1600"/>
              <a:t>People </a:t>
            </a:r>
            <a:r>
              <a:rPr lang="en-US" sz="1600"/>
              <a:t>correctly</a:t>
            </a:r>
            <a:r>
              <a:rPr lang="en-US" sz="1600"/>
              <a:t> insured. </a:t>
            </a:r>
            <a:endParaRPr sz="16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 sz="1600"/>
              <a:t>True Negative* :</a:t>
            </a:r>
            <a:r>
              <a:rPr lang="en-US" sz="1600"/>
              <a:t> People </a:t>
            </a:r>
            <a:r>
              <a:rPr lang="en-US" sz="1600"/>
              <a:t>correctly</a:t>
            </a:r>
            <a:r>
              <a:rPr lang="en-US" sz="1600"/>
              <a:t> excluded by the model. </a:t>
            </a:r>
            <a:endParaRPr sz="16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 sz="1600"/>
              <a:t>False </a:t>
            </a:r>
            <a:r>
              <a:rPr b="1" lang="en-US" sz="1600"/>
              <a:t>Positive** : </a:t>
            </a:r>
            <a:r>
              <a:rPr lang="en-US" sz="1600"/>
              <a:t>People insured incorrectly. 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-US" sz="1600"/>
              <a:t>False Negative: </a:t>
            </a:r>
            <a:r>
              <a:rPr lang="en-US" sz="1600"/>
              <a:t>People excluded incorrectly.</a:t>
            </a:r>
            <a:endParaRPr b="1" sz="1600"/>
          </a:p>
        </p:txBody>
      </p:sp>
      <p:sp>
        <p:nvSpPr>
          <p:cNvPr id="171" name="Google Shape;171;g1e463c6572a_0_10"/>
          <p:cNvSpPr txBox="1"/>
          <p:nvPr/>
        </p:nvSpPr>
        <p:spPr>
          <a:xfrm>
            <a:off x="376400" y="3531050"/>
            <a:ext cx="4890900" cy="15393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precision    recall  f1-score   support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0       0.82      0.96      0.88       328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1       0.88      0.59      0.70       169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accuracy                           0.83       497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macro avg       0.85      0.77      0.79       497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weighted avg       0.84      0.83      0.82       497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2" name="Google Shape;172;g1e463c6572a_0_10"/>
          <p:cNvSpPr txBox="1"/>
          <p:nvPr/>
        </p:nvSpPr>
        <p:spPr>
          <a:xfrm>
            <a:off x="2927913" y="5824650"/>
            <a:ext cx="84054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*</a:t>
            </a:r>
            <a:r>
              <a:rPr lang="en-US" sz="1100">
                <a:solidFill>
                  <a:schemeClr val="dk1"/>
                </a:solidFill>
              </a:rPr>
              <a:t>TN = means that we don't spend money on people that may be liabilities (people that may introduce damage to business are correctly excluded)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**FP = means that our makes very few mistakes, on granting insurance on those that constitute liabilities. Than means with this model very few money goes to waste.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73" name="Google Shape;173;g1e463c6572a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75" y="5391500"/>
            <a:ext cx="1991300" cy="14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sults of the survey in Social Economy and Entrepreneurship in Greece" id="178" name="Google Shape;178;g247f59ac532_0_54"/>
          <p:cNvPicPr preferRelativeResize="0"/>
          <p:nvPr/>
        </p:nvPicPr>
        <p:blipFill rotWithShape="1">
          <a:blip r:embed="rId3">
            <a:alphaModFix amt="16000"/>
          </a:blip>
          <a:srcRect b="11457" l="0" r="0" t="0"/>
          <a:stretch/>
        </p:blipFill>
        <p:spPr>
          <a:xfrm>
            <a:off x="36825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247f59ac532_0_54"/>
          <p:cNvSpPr txBox="1"/>
          <p:nvPr>
            <p:ph type="title"/>
          </p:nvPr>
        </p:nvSpPr>
        <p:spPr>
          <a:xfrm>
            <a:off x="132306" y="117796"/>
            <a:ext cx="3459600" cy="5946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64285"/>
              <a:buNone/>
            </a:pPr>
            <a:r>
              <a:rPr lang="en-US"/>
              <a:t>4. Conclusion</a:t>
            </a:r>
            <a:endParaRPr/>
          </a:p>
        </p:txBody>
      </p:sp>
      <p:sp>
        <p:nvSpPr>
          <p:cNvPr id="180" name="Google Shape;180;g247f59ac532_0_54"/>
          <p:cNvSpPr txBox="1"/>
          <p:nvPr>
            <p:ph idx="1" type="body"/>
          </p:nvPr>
        </p:nvSpPr>
        <p:spPr>
          <a:xfrm>
            <a:off x="215125" y="1858400"/>
            <a:ext cx="5088900" cy="25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0000"/>
              <a:buNone/>
            </a:pPr>
            <a:r>
              <a:rPr b="1" lang="en-US" sz="2000" u="sng"/>
              <a:t>We conclude:</a:t>
            </a:r>
            <a:endParaRPr b="1" sz="2000" u="sng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0000"/>
              <a:buNone/>
            </a:pPr>
            <a:r>
              <a:t/>
            </a:r>
            <a:endParaRPr sz="2000" u="sng"/>
          </a:p>
          <a:p>
            <a:pPr indent="-32575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b="1" lang="en-US"/>
              <a:t>Low false positive</a:t>
            </a:r>
            <a:r>
              <a:rPr lang="en-US"/>
              <a:t> = Low money loss for the Company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b="1" lang="en-US"/>
              <a:t>High True Negative</a:t>
            </a:r>
            <a:r>
              <a:rPr lang="en-US"/>
              <a:t> = </a:t>
            </a:r>
            <a:r>
              <a:rPr lang="en-US"/>
              <a:t>people that may introduce damage to business are correctly excluded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b="1" lang="en-US"/>
              <a:t>People most likely to buy</a:t>
            </a:r>
            <a:r>
              <a:rPr lang="en-US"/>
              <a:t> </a:t>
            </a:r>
            <a:r>
              <a:rPr lang="en-US"/>
              <a:t>travel insurance are those with higher income</a:t>
            </a:r>
            <a:endParaRPr/>
          </a:p>
        </p:txBody>
      </p:sp>
      <p:sp>
        <p:nvSpPr>
          <p:cNvPr id="181" name="Google Shape;181;g247f59ac532_0_54"/>
          <p:cNvSpPr/>
          <p:nvPr>
            <p:ph idx="12" type="sldNum"/>
          </p:nvPr>
        </p:nvSpPr>
        <p:spPr>
          <a:xfrm>
            <a:off x="11755722" y="6320845"/>
            <a:ext cx="365700" cy="36570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2" name="Google Shape;182;g247f59ac532_0_54"/>
          <p:cNvSpPr txBox="1"/>
          <p:nvPr/>
        </p:nvSpPr>
        <p:spPr>
          <a:xfrm>
            <a:off x="6736113" y="1168000"/>
            <a:ext cx="5385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Factors that affect the result mostly:</a:t>
            </a:r>
            <a:endParaRPr b="1"/>
          </a:p>
        </p:txBody>
      </p:sp>
      <p:pic>
        <p:nvPicPr>
          <p:cNvPr id="183" name="Google Shape;183;g247f59ac532_0_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9625" y="1732850"/>
            <a:ext cx="6301800" cy="3741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247f59ac532_0_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00" y="5371075"/>
            <a:ext cx="1991300" cy="14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2023-05-20T11:13:50Z</dcterms:created>
  <dc:creator>Nikolaos Christoforou</dc:creator>
</cp:coreProperties>
</file>